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0" r:id="rId6"/>
    <p:sldId id="261" r:id="rId7"/>
    <p:sldId id="263" r:id="rId8"/>
    <p:sldId id="265" r:id="rId9"/>
    <p:sldId id="276" r:id="rId10"/>
    <p:sldId id="266" r:id="rId11"/>
    <p:sldId id="267" r:id="rId12"/>
    <p:sldId id="264" r:id="rId13"/>
    <p:sldId id="268" r:id="rId14"/>
    <p:sldId id="269" r:id="rId15"/>
    <p:sldId id="270" r:id="rId16"/>
    <p:sldId id="271" r:id="rId17"/>
    <p:sldId id="272" r:id="rId18"/>
    <p:sldId id="277" r:id="rId19"/>
    <p:sldId id="273" r:id="rId20"/>
    <p:sldId id="275" r:id="rId21"/>
    <p:sldId id="274" r:id="rId22"/>
    <p:sldId id="280" r:id="rId23"/>
    <p:sldId id="282" r:id="rId2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4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C22B-4466-4E06-9261-CA28DE30D154}" type="datetimeFigureOut">
              <a:rPr lang="sk-SK" smtClean="0"/>
              <a:pPr/>
              <a:t>7. 4. 2017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2D0E-B27A-4D6B-828F-63AB3036351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C22B-4466-4E06-9261-CA28DE30D154}" type="datetimeFigureOut">
              <a:rPr lang="sk-SK" smtClean="0"/>
              <a:pPr/>
              <a:t>7. 4. 2017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2D0E-B27A-4D6B-828F-63AB3036351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C22B-4466-4E06-9261-CA28DE30D154}" type="datetimeFigureOut">
              <a:rPr lang="sk-SK" smtClean="0"/>
              <a:pPr/>
              <a:t>7. 4. 2017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2D0E-B27A-4D6B-828F-63AB3036351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C22B-4466-4E06-9261-CA28DE30D154}" type="datetimeFigureOut">
              <a:rPr lang="sk-SK" smtClean="0"/>
              <a:pPr/>
              <a:t>7. 4. 2017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2D0E-B27A-4D6B-828F-63AB3036351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C22B-4466-4E06-9261-CA28DE30D154}" type="datetimeFigureOut">
              <a:rPr lang="sk-SK" smtClean="0"/>
              <a:pPr/>
              <a:t>7. 4. 2017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2D0E-B27A-4D6B-828F-63AB3036351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C22B-4466-4E06-9261-CA28DE30D154}" type="datetimeFigureOut">
              <a:rPr lang="sk-SK" smtClean="0"/>
              <a:pPr/>
              <a:t>7. 4. 2017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2D0E-B27A-4D6B-828F-63AB3036351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C22B-4466-4E06-9261-CA28DE30D154}" type="datetimeFigureOut">
              <a:rPr lang="sk-SK" smtClean="0"/>
              <a:pPr/>
              <a:t>7. 4. 2017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2D0E-B27A-4D6B-828F-63AB3036351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C22B-4466-4E06-9261-CA28DE30D154}" type="datetimeFigureOut">
              <a:rPr lang="sk-SK" smtClean="0"/>
              <a:pPr/>
              <a:t>7. 4. 2017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2D0E-B27A-4D6B-828F-63AB3036351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C22B-4466-4E06-9261-CA28DE30D154}" type="datetimeFigureOut">
              <a:rPr lang="sk-SK" smtClean="0"/>
              <a:pPr/>
              <a:t>7. 4. 2017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2D0E-B27A-4D6B-828F-63AB3036351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C22B-4466-4E06-9261-CA28DE30D154}" type="datetimeFigureOut">
              <a:rPr lang="sk-SK" smtClean="0"/>
              <a:pPr/>
              <a:t>7. 4. 2017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2D0E-B27A-4D6B-828F-63AB3036351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C22B-4466-4E06-9261-CA28DE30D154}" type="datetimeFigureOut">
              <a:rPr lang="sk-SK" smtClean="0"/>
              <a:pPr/>
              <a:t>7. 4. 2017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2D0E-B27A-4D6B-828F-63AB3036351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7C22B-4466-4E06-9261-CA28DE30D154}" type="datetimeFigureOut">
              <a:rPr lang="sk-SK" smtClean="0"/>
              <a:pPr/>
              <a:t>7. 4. 2017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B2D0E-B27A-4D6B-828F-63AB3036351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k-SK" sz="10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itchFamily="82" charset="0"/>
              </a:rPr>
              <a:t>Milionár</a:t>
            </a:r>
            <a:endParaRPr lang="sk-SK" sz="10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itchFamily="82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ransition spd="slow">
    <p:dissolve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683568" y="1844824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Koho z týchto autorov upútala jánošíkovská tematika?</a:t>
            </a:r>
            <a:endParaRPr lang="sk-SK" sz="2400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1331640" y="4869160"/>
            <a:ext cx="2184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Maša </a:t>
            </a:r>
            <a:r>
              <a:rPr lang="sk-SK" dirty="0" err="1" smtClean="0">
                <a:solidFill>
                  <a:schemeClr val="bg1"/>
                </a:solidFill>
                <a:latin typeface="Broadway" pitchFamily="82" charset="0"/>
              </a:rPr>
              <a:t>Haľamová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331640" y="587727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Milan </a:t>
            </a:r>
            <a:r>
              <a:rPr lang="sk-SK" dirty="0" err="1" smtClean="0">
                <a:solidFill>
                  <a:schemeClr val="bg1"/>
                </a:solidFill>
                <a:latin typeface="Broadway" pitchFamily="82" charset="0"/>
              </a:rPr>
              <a:t>Rúfus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5148389" y="4869160"/>
            <a:ext cx="2519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Samo </a:t>
            </a:r>
            <a:r>
              <a:rPr lang="sk-SK" dirty="0" err="1" smtClean="0">
                <a:solidFill>
                  <a:schemeClr val="bg1"/>
                </a:solidFill>
                <a:latin typeface="Broadway" pitchFamily="82" charset="0"/>
              </a:rPr>
              <a:t>Chalupka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5177404" y="5877272"/>
            <a:ext cx="2634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Alexander </a:t>
            </a:r>
            <a:r>
              <a:rPr lang="sk-SK" dirty="0" err="1" smtClean="0">
                <a:solidFill>
                  <a:schemeClr val="bg1"/>
                </a:solidFill>
                <a:latin typeface="Broadway" pitchFamily="82" charset="0"/>
              </a:rPr>
              <a:t>Puškin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7" name="Ovál 6"/>
          <p:cNvSpPr/>
          <p:nvPr/>
        </p:nvSpPr>
        <p:spPr>
          <a:xfrm>
            <a:off x="4572000" y="3861048"/>
            <a:ext cx="151216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vál 7"/>
          <p:cNvSpPr/>
          <p:nvPr/>
        </p:nvSpPr>
        <p:spPr>
          <a:xfrm>
            <a:off x="3059832" y="3861048"/>
            <a:ext cx="151216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BlokTextu 8"/>
          <p:cNvSpPr txBox="1"/>
          <p:nvPr/>
        </p:nvSpPr>
        <p:spPr>
          <a:xfrm>
            <a:off x="3347864" y="4005064"/>
            <a:ext cx="2404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50:50       žolík</a:t>
            </a:r>
            <a:endParaRPr lang="sk-SK" sz="2400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3492559" y="1052736"/>
            <a:ext cx="2163477" cy="523220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 algn="ctr"/>
            <a:r>
              <a:rPr lang="sk-SK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roadway" pitchFamily="82" charset="0"/>
              </a:rPr>
              <a:t>8. Otázka </a:t>
            </a:r>
            <a:endParaRPr lang="sk-SK" sz="2800" dirty="0">
              <a:solidFill>
                <a:schemeClr val="tx2">
                  <a:lumMod val="60000"/>
                  <a:lumOff val="40000"/>
                </a:schemeClr>
              </a:solidFill>
              <a:latin typeface="Broadway" pitchFamily="82" charset="0"/>
            </a:endParaRPr>
          </a:p>
        </p:txBody>
      </p:sp>
    </p:spTree>
  </p:cSld>
  <p:clrMapOvr>
    <a:masterClrMapping/>
  </p:clrMapOvr>
  <p:transition spd="slow">
    <p:strips dir="l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683568" y="1844824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Ktoré dielo zaraďujeme medzi epickú poéziu?</a:t>
            </a:r>
            <a:endParaRPr lang="sk-SK" sz="2400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1547664" y="486916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Vyznanie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5580112" y="486916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Starý album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763688" y="587727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Rastislav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5220072" y="5877272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A napokon láska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7" name="Ovál 6"/>
          <p:cNvSpPr/>
          <p:nvPr/>
        </p:nvSpPr>
        <p:spPr>
          <a:xfrm>
            <a:off x="4572000" y="3861048"/>
            <a:ext cx="151216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vál 7"/>
          <p:cNvSpPr/>
          <p:nvPr/>
        </p:nvSpPr>
        <p:spPr>
          <a:xfrm>
            <a:off x="3059832" y="3861048"/>
            <a:ext cx="151216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BlokTextu 8"/>
          <p:cNvSpPr txBox="1"/>
          <p:nvPr/>
        </p:nvSpPr>
        <p:spPr>
          <a:xfrm>
            <a:off x="3347864" y="4005064"/>
            <a:ext cx="2404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50:50       žolík</a:t>
            </a:r>
            <a:endParaRPr lang="sk-SK" sz="2400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3420551" y="980728"/>
            <a:ext cx="2163477" cy="523220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 algn="ctr"/>
            <a:r>
              <a:rPr lang="sk-SK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roadway" pitchFamily="82" charset="0"/>
              </a:rPr>
              <a:t>9. Otázka </a:t>
            </a:r>
            <a:endParaRPr lang="sk-SK" sz="2800" dirty="0">
              <a:solidFill>
                <a:schemeClr val="tx2">
                  <a:lumMod val="60000"/>
                  <a:lumOff val="40000"/>
                </a:schemeClr>
              </a:solidFill>
              <a:latin typeface="Broadway" pitchFamily="82" charset="0"/>
            </a:endParaRPr>
          </a:p>
        </p:txBody>
      </p:sp>
    </p:spTree>
  </p:cSld>
  <p:clrMapOvr>
    <a:masterClrMapping/>
  </p:clrMapOvr>
  <p:transition spd="slow">
    <p:strips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971600" y="1628800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Ako sa </a:t>
            </a:r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volá </a:t>
            </a:r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báseň Ľudovíta Štúra ,,Rozlúčenie“ v českom jazyku?</a:t>
            </a:r>
            <a:endParaRPr lang="sk-SK" sz="2400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1691680" y="4869160"/>
            <a:ext cx="1728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Požehnaní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691680" y="5877272"/>
            <a:ext cx="1768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Prežehnaní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5508104" y="486916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Rozžehnaní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5724128" y="580526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Žehnaní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7" name="Ovál 6"/>
          <p:cNvSpPr/>
          <p:nvPr/>
        </p:nvSpPr>
        <p:spPr>
          <a:xfrm>
            <a:off x="4572000" y="3861048"/>
            <a:ext cx="151216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vál 7"/>
          <p:cNvSpPr/>
          <p:nvPr/>
        </p:nvSpPr>
        <p:spPr>
          <a:xfrm>
            <a:off x="3059832" y="3861048"/>
            <a:ext cx="151216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BlokTextu 8"/>
          <p:cNvSpPr txBox="1"/>
          <p:nvPr/>
        </p:nvSpPr>
        <p:spPr>
          <a:xfrm>
            <a:off x="3347864" y="4005064"/>
            <a:ext cx="2481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50:50        žolík</a:t>
            </a:r>
            <a:endParaRPr lang="sk-SK" sz="2400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3311964" y="980728"/>
            <a:ext cx="2380652" cy="523220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 algn="ctr"/>
            <a:r>
              <a:rPr lang="sk-SK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roadway" pitchFamily="82" charset="0"/>
              </a:rPr>
              <a:t>10. Otázka </a:t>
            </a:r>
            <a:endParaRPr lang="sk-SK" sz="2800" dirty="0">
              <a:solidFill>
                <a:schemeClr val="tx2">
                  <a:lumMod val="60000"/>
                  <a:lumOff val="40000"/>
                </a:schemeClr>
              </a:solidFill>
              <a:latin typeface="Broadway" pitchFamily="82" charset="0"/>
            </a:endParaRPr>
          </a:p>
        </p:txBody>
      </p:sp>
    </p:spTree>
  </p:cSld>
  <p:clrMapOvr>
    <a:masterClrMapping/>
  </p:clrMapOvr>
  <p:transition spd="slow">
    <p:strips dir="r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683568" y="1844824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Ako sa vlastným menom volal </a:t>
            </a:r>
            <a:r>
              <a:rPr lang="sk-SK" sz="2400" dirty="0" err="1" smtClean="0">
                <a:solidFill>
                  <a:schemeClr val="bg1"/>
                </a:solidFill>
                <a:latin typeface="Broadway" pitchFamily="82" charset="0"/>
              </a:rPr>
              <a:t>Sándor</a:t>
            </a:r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 </a:t>
            </a:r>
            <a:r>
              <a:rPr lang="hu-HU" sz="2400" b="1" dirty="0" smtClean="0">
                <a:solidFill>
                  <a:schemeClr val="bg1"/>
                </a:solidFill>
                <a:latin typeface="Broadway" pitchFamily="82" charset="0"/>
              </a:rPr>
              <a:t>Petőfi ?</a:t>
            </a:r>
            <a:endParaRPr lang="sk-SK" sz="2400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1259632" y="4869160"/>
            <a:ext cx="2593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Alexander Petrovič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259632" y="587727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Alexander </a:t>
            </a:r>
            <a:r>
              <a:rPr lang="sk-SK" dirty="0" err="1" smtClean="0">
                <a:solidFill>
                  <a:schemeClr val="bg1"/>
                </a:solidFill>
                <a:latin typeface="Broadway" pitchFamily="82" charset="0"/>
              </a:rPr>
              <a:t>Patrovič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5292081" y="486916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Alexander </a:t>
            </a:r>
            <a:r>
              <a:rPr lang="sk-SK" dirty="0" err="1" smtClean="0">
                <a:solidFill>
                  <a:schemeClr val="bg1"/>
                </a:solidFill>
                <a:latin typeface="Broadway" pitchFamily="82" charset="0"/>
              </a:rPr>
              <a:t>Sergejovič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5652120" y="5877272"/>
            <a:ext cx="1867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Ján </a:t>
            </a:r>
            <a:r>
              <a:rPr lang="sk-SK" dirty="0" err="1" smtClean="0">
                <a:solidFill>
                  <a:schemeClr val="bg1"/>
                </a:solidFill>
                <a:latin typeface="Broadway" pitchFamily="82" charset="0"/>
              </a:rPr>
              <a:t>Čietek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7" name="Ovál 6"/>
          <p:cNvSpPr/>
          <p:nvPr/>
        </p:nvSpPr>
        <p:spPr>
          <a:xfrm>
            <a:off x="4572000" y="3861048"/>
            <a:ext cx="151216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vál 7"/>
          <p:cNvSpPr/>
          <p:nvPr/>
        </p:nvSpPr>
        <p:spPr>
          <a:xfrm>
            <a:off x="3059832" y="3861048"/>
            <a:ext cx="151216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BlokTextu 8"/>
          <p:cNvSpPr txBox="1"/>
          <p:nvPr/>
        </p:nvSpPr>
        <p:spPr>
          <a:xfrm>
            <a:off x="3347864" y="4005064"/>
            <a:ext cx="2404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50:50       žolík</a:t>
            </a:r>
            <a:endParaRPr lang="sk-SK" sz="2400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3328699" y="980728"/>
            <a:ext cx="2347182" cy="523220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 algn="ctr"/>
            <a:r>
              <a:rPr lang="sk-SK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roadway" pitchFamily="82" charset="0"/>
              </a:rPr>
              <a:t>11. Otázka </a:t>
            </a:r>
            <a:endParaRPr lang="sk-SK" sz="2800" dirty="0">
              <a:solidFill>
                <a:schemeClr val="tx2">
                  <a:lumMod val="60000"/>
                  <a:lumOff val="40000"/>
                </a:schemeClr>
              </a:solidFill>
              <a:latin typeface="Broadway" pitchFamily="82" charset="0"/>
            </a:endParaRPr>
          </a:p>
        </p:txBody>
      </p:sp>
    </p:spTree>
  </p:cSld>
  <p:clrMapOvr>
    <a:masterClrMapping/>
  </p:clrMapOvr>
  <p:transition spd="slow">
    <p:strips dir="r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611560" y="1844824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V ktorom diele sa vyskytuje kolektívny hrdina?</a:t>
            </a:r>
            <a:endParaRPr lang="sk-SK" sz="2400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1547664" y="4869160"/>
            <a:ext cx="2159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Slávik a ruža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5796136" y="486916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Mor ho!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403648" y="587727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Rastislav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5868144" y="5877272"/>
            <a:ext cx="1380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Pozdrav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7" name="Ovál 6"/>
          <p:cNvSpPr/>
          <p:nvPr/>
        </p:nvSpPr>
        <p:spPr>
          <a:xfrm>
            <a:off x="4572000" y="3861048"/>
            <a:ext cx="151216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vál 7"/>
          <p:cNvSpPr/>
          <p:nvPr/>
        </p:nvSpPr>
        <p:spPr>
          <a:xfrm>
            <a:off x="3059832" y="3861048"/>
            <a:ext cx="151216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BlokTextu 8"/>
          <p:cNvSpPr txBox="1"/>
          <p:nvPr/>
        </p:nvSpPr>
        <p:spPr>
          <a:xfrm>
            <a:off x="3347864" y="4005064"/>
            <a:ext cx="2558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50:50        žolík</a:t>
            </a:r>
            <a:endParaRPr lang="sk-SK" sz="2400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3314144" y="980728"/>
            <a:ext cx="2376292" cy="523220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 algn="ctr"/>
            <a:r>
              <a:rPr lang="sk-SK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roadway" pitchFamily="82" charset="0"/>
              </a:rPr>
              <a:t>12. Otázka </a:t>
            </a:r>
            <a:endParaRPr lang="sk-SK" sz="2800" dirty="0">
              <a:solidFill>
                <a:schemeClr val="tx2">
                  <a:lumMod val="60000"/>
                  <a:lumOff val="40000"/>
                </a:schemeClr>
              </a:solidFill>
              <a:latin typeface="Broadway" pitchFamily="82" charset="0"/>
            </a:endParaRPr>
          </a:p>
        </p:txBody>
      </p:sp>
    </p:spTree>
  </p:cSld>
  <p:clrMapOvr>
    <a:masterClrMapping/>
  </p:clrMapOvr>
  <p:transition spd="slow">
    <p:strips dir="l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837566" y="1844824"/>
            <a:ext cx="71908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Ktorý symbol nepatrí medzi symboly Slovenska?</a:t>
            </a:r>
            <a:endParaRPr lang="sk-SK" sz="2400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2123728" y="4869160"/>
            <a:ext cx="865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Tatra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5796136" y="580526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Vltava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2195736" y="587727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Orol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5796136" y="486916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Dunaj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7" name="Ovál 6"/>
          <p:cNvSpPr/>
          <p:nvPr/>
        </p:nvSpPr>
        <p:spPr>
          <a:xfrm>
            <a:off x="4572000" y="3861048"/>
            <a:ext cx="151216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vál 7"/>
          <p:cNvSpPr/>
          <p:nvPr/>
        </p:nvSpPr>
        <p:spPr>
          <a:xfrm>
            <a:off x="3059832" y="3861048"/>
            <a:ext cx="151216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BlokTextu 8"/>
          <p:cNvSpPr txBox="1"/>
          <p:nvPr/>
        </p:nvSpPr>
        <p:spPr>
          <a:xfrm>
            <a:off x="3275856" y="4005064"/>
            <a:ext cx="2558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50:50         žolík</a:t>
            </a:r>
            <a:endParaRPr lang="sk-SK" sz="2400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3315105" y="980728"/>
            <a:ext cx="2374369" cy="523220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 algn="ctr"/>
            <a:r>
              <a:rPr lang="sk-SK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roadway" pitchFamily="82" charset="0"/>
              </a:rPr>
              <a:t>13. Otázka </a:t>
            </a:r>
            <a:endParaRPr lang="sk-SK" sz="2800" dirty="0">
              <a:solidFill>
                <a:schemeClr val="tx2">
                  <a:lumMod val="60000"/>
                  <a:lumOff val="40000"/>
                </a:schemeClr>
              </a:solidFill>
              <a:latin typeface="Broadway" pitchFamily="82" charset="0"/>
            </a:endParaRPr>
          </a:p>
        </p:txBody>
      </p:sp>
    </p:spTree>
  </p:cSld>
  <p:clrMapOvr>
    <a:masterClrMapping/>
  </p:clrMapOvr>
  <p:transition spd="slow">
    <p:strips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467544" y="1700808"/>
            <a:ext cx="8388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Z </a:t>
            </a:r>
            <a:r>
              <a:rPr lang="sk-SK" sz="2400" dirty="0" err="1" smtClean="0">
                <a:solidFill>
                  <a:schemeClr val="bg1"/>
                </a:solidFill>
                <a:latin typeface="Broadway" pitchFamily="82" charset="0"/>
              </a:rPr>
              <a:t>ktorrej</a:t>
            </a:r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 </a:t>
            </a:r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krajiny pochádza </a:t>
            </a:r>
            <a:r>
              <a:rPr lang="sk-SK" sz="2400" dirty="0" err="1" smtClean="0">
                <a:solidFill>
                  <a:schemeClr val="bg1"/>
                </a:solidFill>
                <a:latin typeface="Broadway" pitchFamily="82" charset="0"/>
              </a:rPr>
              <a:t>Lucy</a:t>
            </a:r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 </a:t>
            </a:r>
            <a:r>
              <a:rPr lang="sk-SK" sz="2400" dirty="0" err="1" smtClean="0">
                <a:solidFill>
                  <a:schemeClr val="bg1"/>
                </a:solidFill>
                <a:latin typeface="Broadway" pitchFamily="82" charset="0"/>
              </a:rPr>
              <a:t>Maud</a:t>
            </a:r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 </a:t>
            </a:r>
            <a:r>
              <a:rPr lang="sk-SK" sz="2400" dirty="0" err="1" smtClean="0">
                <a:solidFill>
                  <a:schemeClr val="bg1"/>
                </a:solidFill>
                <a:latin typeface="Broadway" pitchFamily="82" charset="0"/>
              </a:rPr>
              <a:t>Montgomeryová</a:t>
            </a:r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 ?</a:t>
            </a:r>
            <a:endParaRPr lang="sk-SK" sz="2400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1763688" y="486916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Maďarsko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5940152" y="4869160"/>
            <a:ext cx="1182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Kanada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547664" y="587727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Anglicko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5868144" y="580526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Nemecko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7" name="Ovál 6"/>
          <p:cNvSpPr/>
          <p:nvPr/>
        </p:nvSpPr>
        <p:spPr>
          <a:xfrm>
            <a:off x="4572000" y="3861048"/>
            <a:ext cx="151216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vál 7"/>
          <p:cNvSpPr/>
          <p:nvPr/>
        </p:nvSpPr>
        <p:spPr>
          <a:xfrm>
            <a:off x="3059832" y="3861048"/>
            <a:ext cx="151216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BlokTextu 8"/>
          <p:cNvSpPr txBox="1"/>
          <p:nvPr/>
        </p:nvSpPr>
        <p:spPr>
          <a:xfrm>
            <a:off x="3347864" y="4005064"/>
            <a:ext cx="2481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50:50        žolík</a:t>
            </a:r>
            <a:endParaRPr lang="sk-SK" sz="2400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3316164" y="980728"/>
            <a:ext cx="2372252" cy="523220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 algn="ctr"/>
            <a:r>
              <a:rPr lang="sk-SK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roadway" pitchFamily="82" charset="0"/>
              </a:rPr>
              <a:t>14. Otázka </a:t>
            </a:r>
            <a:endParaRPr lang="sk-SK" sz="2800" dirty="0">
              <a:solidFill>
                <a:schemeClr val="tx2">
                  <a:lumMod val="60000"/>
                  <a:lumOff val="40000"/>
                </a:schemeClr>
              </a:solidFill>
              <a:latin typeface="Broadway" pitchFamily="82" charset="0"/>
            </a:endParaRPr>
          </a:p>
        </p:txBody>
      </p:sp>
    </p:spTree>
  </p:cSld>
  <p:clrMapOvr>
    <a:masterClrMapping/>
  </p:clrMapOvr>
  <p:transition spd="slow">
    <p:strips dir="r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827584" y="1700808"/>
            <a:ext cx="7704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Ktoré</a:t>
            </a:r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 diela </a:t>
            </a:r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od Margity </a:t>
            </a:r>
            <a:r>
              <a:rPr lang="sk-SK" sz="2400" dirty="0" err="1" smtClean="0">
                <a:solidFill>
                  <a:schemeClr val="bg1"/>
                </a:solidFill>
                <a:latin typeface="Broadway" pitchFamily="82" charset="0"/>
              </a:rPr>
              <a:t>Figuli</a:t>
            </a:r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 boli sfilmované?</a:t>
            </a:r>
            <a:endParaRPr lang="sk-SK" sz="2400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1619672" y="486916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Pán v tŕní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5220072" y="4869160"/>
            <a:ext cx="3011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Uzlík horúca a Rubári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259632" y="5877272"/>
            <a:ext cx="2723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Uzlík tepla a Rubári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5580112" y="587727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Čierne Koráby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7" name="Ovál 6"/>
          <p:cNvSpPr/>
          <p:nvPr/>
        </p:nvSpPr>
        <p:spPr>
          <a:xfrm>
            <a:off x="4572000" y="3861048"/>
            <a:ext cx="151216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vál 7"/>
          <p:cNvSpPr/>
          <p:nvPr/>
        </p:nvSpPr>
        <p:spPr>
          <a:xfrm>
            <a:off x="3059832" y="3861048"/>
            <a:ext cx="151216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BlokTextu 8"/>
          <p:cNvSpPr txBox="1"/>
          <p:nvPr/>
        </p:nvSpPr>
        <p:spPr>
          <a:xfrm>
            <a:off x="3275856" y="4005064"/>
            <a:ext cx="2558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50:50         žolík</a:t>
            </a:r>
            <a:endParaRPr lang="sk-SK" sz="2400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3312573" y="980728"/>
            <a:ext cx="2379434" cy="523220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 algn="ctr"/>
            <a:r>
              <a:rPr lang="sk-SK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roadway" pitchFamily="82" charset="0"/>
              </a:rPr>
              <a:t>15. Otázka </a:t>
            </a:r>
            <a:endParaRPr lang="sk-SK" sz="2800" dirty="0">
              <a:solidFill>
                <a:schemeClr val="tx2">
                  <a:lumMod val="60000"/>
                  <a:lumOff val="40000"/>
                </a:schemeClr>
              </a:solidFill>
              <a:latin typeface="Broadway" pitchFamily="82" charset="0"/>
            </a:endParaRPr>
          </a:p>
        </p:txBody>
      </p:sp>
    </p:spTree>
  </p:cSld>
  <p:clrMapOvr>
    <a:masterClrMapping/>
  </p:clrMapOvr>
  <p:transition spd="slow">
    <p:strips dir="r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331640" y="2060848"/>
            <a:ext cx="69900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Romantizmus bolo  </a:t>
            </a:r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obdobie v 20. storočí.</a:t>
            </a:r>
            <a:endParaRPr lang="sk-SK" sz="2400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2123728" y="486916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áno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6156176" y="4869160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nie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0" y="5517232"/>
            <a:ext cx="9144000" cy="134076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vál 5"/>
          <p:cNvSpPr/>
          <p:nvPr/>
        </p:nvSpPr>
        <p:spPr>
          <a:xfrm>
            <a:off x="4572000" y="3861048"/>
            <a:ext cx="151216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vál 6"/>
          <p:cNvSpPr/>
          <p:nvPr/>
        </p:nvSpPr>
        <p:spPr>
          <a:xfrm>
            <a:off x="3059832" y="3861048"/>
            <a:ext cx="151216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BlokTextu 7"/>
          <p:cNvSpPr txBox="1"/>
          <p:nvPr/>
        </p:nvSpPr>
        <p:spPr>
          <a:xfrm>
            <a:off x="3203848" y="4005064"/>
            <a:ext cx="2635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50:50          žolík</a:t>
            </a:r>
            <a:endParaRPr lang="sk-SK" sz="2400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3312412" y="980728"/>
            <a:ext cx="2379755" cy="523220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 algn="ctr"/>
            <a:r>
              <a:rPr lang="sk-SK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roadway" pitchFamily="82" charset="0"/>
              </a:rPr>
              <a:t>16. Otázka </a:t>
            </a:r>
            <a:endParaRPr lang="sk-SK" sz="2800" dirty="0">
              <a:solidFill>
                <a:schemeClr val="tx2">
                  <a:lumMod val="60000"/>
                  <a:lumOff val="40000"/>
                </a:schemeClr>
              </a:solidFill>
              <a:latin typeface="Broadway" pitchFamily="82" charset="0"/>
            </a:endParaRPr>
          </a:p>
        </p:txBody>
      </p:sp>
    </p:spTree>
  </p:cSld>
  <p:clrMapOvr>
    <a:masterClrMapping/>
  </p:clrMapOvr>
  <p:transition spd="slow">
    <p:strips dir="l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259632" y="1700808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Ktorý</a:t>
            </a:r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 </a:t>
            </a:r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autor nepatril </a:t>
            </a:r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ku </a:t>
            </a:r>
            <a:r>
              <a:rPr lang="sk-SK" sz="2400" dirty="0">
                <a:solidFill>
                  <a:schemeClr val="bg1"/>
                </a:solidFill>
                <a:latin typeface="Broadway" pitchFamily="82" charset="0"/>
              </a:rPr>
              <a:t>š</a:t>
            </a:r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túrovcom</a:t>
            </a:r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?</a:t>
            </a:r>
            <a:endParaRPr lang="sk-SK" sz="2400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1619672" y="486916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Milan </a:t>
            </a:r>
            <a:r>
              <a:rPr lang="sk-SK" dirty="0" err="1" smtClean="0">
                <a:solidFill>
                  <a:schemeClr val="bg1"/>
                </a:solidFill>
                <a:latin typeface="Broadway" pitchFamily="82" charset="0"/>
              </a:rPr>
              <a:t>Rúfus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115616" y="5877272"/>
            <a:ext cx="3250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Jozef Miloslav </a:t>
            </a:r>
            <a:r>
              <a:rPr lang="sk-SK" dirty="0" err="1" smtClean="0">
                <a:solidFill>
                  <a:schemeClr val="bg1"/>
                </a:solidFill>
                <a:latin typeface="Broadway" pitchFamily="82" charset="0"/>
              </a:rPr>
              <a:t>Hurban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5796136" y="486916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Ján </a:t>
            </a:r>
            <a:r>
              <a:rPr lang="sk-SK" dirty="0" err="1" smtClean="0">
                <a:solidFill>
                  <a:schemeClr val="bg1"/>
                </a:solidFill>
                <a:latin typeface="Broadway" pitchFamily="82" charset="0"/>
              </a:rPr>
              <a:t>Botto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5652120" y="587727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Janko Kráľ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7" name="Ovál 6"/>
          <p:cNvSpPr/>
          <p:nvPr/>
        </p:nvSpPr>
        <p:spPr>
          <a:xfrm>
            <a:off x="4572000" y="3861048"/>
            <a:ext cx="151216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vál 7"/>
          <p:cNvSpPr/>
          <p:nvPr/>
        </p:nvSpPr>
        <p:spPr>
          <a:xfrm>
            <a:off x="3059832" y="3861048"/>
            <a:ext cx="151216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BlokTextu 8"/>
          <p:cNvSpPr txBox="1"/>
          <p:nvPr/>
        </p:nvSpPr>
        <p:spPr>
          <a:xfrm>
            <a:off x="3275856" y="4005064"/>
            <a:ext cx="2558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50:50         žolík</a:t>
            </a:r>
            <a:endParaRPr lang="sk-SK" sz="2400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3326712" y="980728"/>
            <a:ext cx="2351156" cy="523220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 algn="ctr"/>
            <a:r>
              <a:rPr lang="sk-SK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roadway" pitchFamily="82" charset="0"/>
              </a:rPr>
              <a:t>17. Otázka </a:t>
            </a:r>
            <a:endParaRPr lang="sk-SK" sz="2800" dirty="0">
              <a:solidFill>
                <a:schemeClr val="tx2">
                  <a:lumMod val="60000"/>
                  <a:lumOff val="40000"/>
                </a:schemeClr>
              </a:solidFill>
              <a:latin typeface="Broadway" pitchFamily="82" charset="0"/>
            </a:endParaRPr>
          </a:p>
        </p:txBody>
      </p:sp>
    </p:spTree>
  </p:cSld>
  <p:clrMapOvr>
    <a:masterClrMapping/>
  </p:clrMapOvr>
  <p:transition spd="slow">
    <p:strips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6600" dirty="0" smtClean="0">
                <a:latin typeface="Broadway" pitchFamily="82" charset="0"/>
              </a:rPr>
              <a:t>Indície</a:t>
            </a:r>
            <a:endParaRPr lang="sk-SK" sz="6600" dirty="0">
              <a:latin typeface="Broadway" pitchFamily="82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Wingdings" pitchFamily="2" charset="2"/>
              <a:buChar char="v"/>
            </a:pPr>
            <a:r>
              <a:rPr lang="sk-SK" dirty="0" smtClean="0">
                <a:latin typeface="Broadway" pitchFamily="82" charset="0"/>
              </a:rPr>
              <a:t>50:50</a:t>
            </a: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v"/>
            </a:pPr>
            <a:r>
              <a:rPr lang="sk-SK" dirty="0" smtClean="0">
                <a:latin typeface="Broadway" pitchFamily="82" charset="0"/>
              </a:rPr>
              <a:t>žolík (preskočenie otázky; -1 bod)</a:t>
            </a:r>
          </a:p>
          <a:p>
            <a:pPr marL="514350" indent="-514350">
              <a:lnSpc>
                <a:spcPct val="150000"/>
              </a:lnSpc>
              <a:buNone/>
            </a:pPr>
            <a:endParaRPr lang="sk-SK" dirty="0" smtClean="0">
              <a:latin typeface="Broadway" pitchFamily="82" charset="0"/>
            </a:endParaRPr>
          </a:p>
          <a:p>
            <a:pPr marL="514350" indent="-514350">
              <a:lnSpc>
                <a:spcPct val="150000"/>
              </a:lnSpc>
              <a:buNone/>
            </a:pPr>
            <a:r>
              <a:rPr lang="sk-SK" dirty="0" smtClean="0">
                <a:latin typeface="Broadway" pitchFamily="82" charset="0"/>
              </a:rPr>
              <a:t>Poznámka:</a:t>
            </a: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v"/>
            </a:pPr>
            <a:r>
              <a:rPr lang="sk-SK" dirty="0" smtClean="0">
                <a:latin typeface="Broadway" pitchFamily="82" charset="0"/>
              </a:rPr>
              <a:t> každá otázka je za 2 body</a:t>
            </a:r>
          </a:p>
        </p:txBody>
      </p:sp>
    </p:spTree>
  </p:cSld>
  <p:clrMapOvr>
    <a:masterClrMapping/>
  </p:clrMapOvr>
  <p:transition spd="slow">
    <p:strips dir="l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79512" y="1844824"/>
            <a:ext cx="878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Ktorá ukážka patrí medzi </a:t>
            </a:r>
            <a:r>
              <a:rPr lang="sk-SK" sz="2400" dirty="0" err="1" smtClean="0">
                <a:solidFill>
                  <a:schemeClr val="bg1"/>
                </a:solidFill>
                <a:latin typeface="Broadway" pitchFamily="82" charset="0"/>
              </a:rPr>
              <a:t>historicko</a:t>
            </a:r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 -</a:t>
            </a:r>
          </a:p>
          <a:p>
            <a:pPr algn="ctr"/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dobrodružný román?</a:t>
            </a:r>
            <a:endParaRPr lang="sk-SK" sz="2400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1475656" y="486916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Čierne Koráby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043609" y="5805264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Anna zo Zeleného domu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5724128" y="4869160"/>
            <a:ext cx="1669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Malý princ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5364088" y="5805264"/>
            <a:ext cx="250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Tri gaštanové kone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7" name="Ovál 6"/>
          <p:cNvSpPr/>
          <p:nvPr/>
        </p:nvSpPr>
        <p:spPr>
          <a:xfrm>
            <a:off x="4572000" y="3861048"/>
            <a:ext cx="151216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vál 7"/>
          <p:cNvSpPr/>
          <p:nvPr/>
        </p:nvSpPr>
        <p:spPr>
          <a:xfrm>
            <a:off x="3059832" y="3861048"/>
            <a:ext cx="151216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BlokTextu 8"/>
          <p:cNvSpPr txBox="1"/>
          <p:nvPr/>
        </p:nvSpPr>
        <p:spPr>
          <a:xfrm>
            <a:off x="3203848" y="4005064"/>
            <a:ext cx="2635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50:50          žolík</a:t>
            </a:r>
            <a:endParaRPr lang="sk-SK" sz="2400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3384324" y="980728"/>
            <a:ext cx="2379947" cy="523220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 algn="ctr"/>
            <a:r>
              <a:rPr lang="sk-SK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roadway" pitchFamily="82" charset="0"/>
              </a:rPr>
              <a:t>18. Otázka </a:t>
            </a:r>
            <a:endParaRPr lang="sk-SK" sz="2800" dirty="0">
              <a:solidFill>
                <a:schemeClr val="tx2">
                  <a:lumMod val="60000"/>
                  <a:lumOff val="40000"/>
                </a:schemeClr>
              </a:solidFill>
              <a:latin typeface="Broadway" pitchFamily="82" charset="0"/>
            </a:endParaRPr>
          </a:p>
        </p:txBody>
      </p:sp>
    </p:spTree>
  </p:cSld>
  <p:clrMapOvr>
    <a:masterClrMapping/>
  </p:clrMapOvr>
  <p:transition spd="slow">
    <p:strips dir="r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/>
          <p:cNvSpPr txBox="1"/>
          <p:nvPr/>
        </p:nvSpPr>
        <p:spPr>
          <a:xfrm>
            <a:off x="1403648" y="1844824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Ako sa volá najznámejšia modlitba?</a:t>
            </a:r>
            <a:endParaRPr lang="sk-SK" sz="2400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835696" y="4797152"/>
            <a:ext cx="1204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Otče náš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1475656" y="5805264"/>
            <a:ext cx="2041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Modlitba Pána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5292080" y="4797152"/>
            <a:ext cx="2355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Pánova modlitba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5436096" y="5805264"/>
            <a:ext cx="2250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Modlitba k Bohu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9" name="Ovál 8"/>
          <p:cNvSpPr/>
          <p:nvPr/>
        </p:nvSpPr>
        <p:spPr>
          <a:xfrm>
            <a:off x="4572000" y="3861048"/>
            <a:ext cx="151216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vál 9"/>
          <p:cNvSpPr/>
          <p:nvPr/>
        </p:nvSpPr>
        <p:spPr>
          <a:xfrm>
            <a:off x="3059832" y="3861048"/>
            <a:ext cx="151216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BlokTextu 10"/>
          <p:cNvSpPr txBox="1"/>
          <p:nvPr/>
        </p:nvSpPr>
        <p:spPr>
          <a:xfrm>
            <a:off x="3275856" y="4005064"/>
            <a:ext cx="2558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50:50         žolík</a:t>
            </a:r>
            <a:endParaRPr lang="sk-SK" sz="2400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3491880" y="980728"/>
            <a:ext cx="2376264" cy="52322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sk-SK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roadway" pitchFamily="82" charset="0"/>
              </a:rPr>
              <a:t>19. Otázka </a:t>
            </a:r>
            <a:endParaRPr lang="sk-SK" sz="2800" dirty="0">
              <a:solidFill>
                <a:schemeClr val="tx2">
                  <a:lumMod val="60000"/>
                  <a:lumOff val="40000"/>
                </a:schemeClr>
              </a:solidFill>
              <a:latin typeface="Broadway" pitchFamily="82" charset="0"/>
            </a:endParaRPr>
          </a:p>
        </p:txBody>
      </p:sp>
    </p:spTree>
  </p:cSld>
  <p:clrMapOvr>
    <a:masterClrMapping/>
  </p:clrMapOvr>
  <p:transition spd="slow">
    <p:strips dir="r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6600" dirty="0" smtClean="0">
                <a:latin typeface="Broadway" pitchFamily="82" charset="0"/>
              </a:rPr>
              <a:t>Odpovede</a:t>
            </a:r>
            <a:endParaRPr lang="sk-SK" sz="6600" dirty="0">
              <a:latin typeface="Broadway" pitchFamily="82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sk-SK" dirty="0" smtClean="0">
                <a:latin typeface="Broadway" pitchFamily="82" charset="0"/>
              </a:rPr>
              <a:t>1.C</a:t>
            </a:r>
          </a:p>
          <a:p>
            <a:pPr>
              <a:buFont typeface="Wingdings" pitchFamily="2" charset="2"/>
              <a:buChar char="v"/>
            </a:pPr>
            <a:r>
              <a:rPr lang="sk-SK" dirty="0" smtClean="0">
                <a:latin typeface="Broadway" pitchFamily="82" charset="0"/>
              </a:rPr>
              <a:t>2.D</a:t>
            </a:r>
          </a:p>
          <a:p>
            <a:pPr>
              <a:buFont typeface="Wingdings" pitchFamily="2" charset="2"/>
              <a:buChar char="v"/>
            </a:pPr>
            <a:r>
              <a:rPr lang="sk-SK" dirty="0" smtClean="0">
                <a:latin typeface="Broadway" pitchFamily="82" charset="0"/>
              </a:rPr>
              <a:t>3.C</a:t>
            </a:r>
          </a:p>
          <a:p>
            <a:pPr>
              <a:buFont typeface="Wingdings" pitchFamily="2" charset="2"/>
              <a:buChar char="v"/>
            </a:pPr>
            <a:r>
              <a:rPr lang="sk-SK" dirty="0" smtClean="0">
                <a:latin typeface="Broadway" pitchFamily="82" charset="0"/>
              </a:rPr>
              <a:t>4.D</a:t>
            </a:r>
          </a:p>
          <a:p>
            <a:pPr>
              <a:buFont typeface="Wingdings" pitchFamily="2" charset="2"/>
              <a:buChar char="v"/>
            </a:pPr>
            <a:r>
              <a:rPr lang="sk-SK" dirty="0" smtClean="0">
                <a:latin typeface="Broadway" pitchFamily="82" charset="0"/>
              </a:rPr>
              <a:t>5.A</a:t>
            </a:r>
          </a:p>
          <a:p>
            <a:pPr>
              <a:buFont typeface="Wingdings" pitchFamily="2" charset="2"/>
              <a:buChar char="v"/>
            </a:pPr>
            <a:r>
              <a:rPr lang="sk-SK" dirty="0" smtClean="0">
                <a:latin typeface="Broadway" pitchFamily="82" charset="0"/>
              </a:rPr>
              <a:t>6.A</a:t>
            </a:r>
          </a:p>
          <a:p>
            <a:pPr>
              <a:buFont typeface="Wingdings" pitchFamily="2" charset="2"/>
              <a:buChar char="v"/>
            </a:pPr>
            <a:r>
              <a:rPr lang="sk-SK" dirty="0" smtClean="0">
                <a:latin typeface="Broadway" pitchFamily="82" charset="0"/>
              </a:rPr>
              <a:t>7.B</a:t>
            </a:r>
          </a:p>
          <a:p>
            <a:pPr>
              <a:buFont typeface="Wingdings" pitchFamily="2" charset="2"/>
              <a:buChar char="v"/>
            </a:pPr>
            <a:r>
              <a:rPr lang="sk-SK" dirty="0" smtClean="0">
                <a:latin typeface="Broadway" pitchFamily="82" charset="0"/>
              </a:rPr>
              <a:t>8.B</a:t>
            </a:r>
          </a:p>
          <a:p>
            <a:pPr>
              <a:buFont typeface="Wingdings" pitchFamily="2" charset="2"/>
              <a:buChar char="v"/>
            </a:pPr>
            <a:r>
              <a:rPr lang="sk-SK" dirty="0" smtClean="0">
                <a:latin typeface="Broadway" pitchFamily="82" charset="0"/>
              </a:rPr>
              <a:t>9.C</a:t>
            </a:r>
          </a:p>
          <a:p>
            <a:pPr>
              <a:buFont typeface="Wingdings" pitchFamily="2" charset="2"/>
              <a:buChar char="v"/>
            </a:pPr>
            <a:r>
              <a:rPr lang="sk-SK" dirty="0" smtClean="0">
                <a:latin typeface="Broadway" pitchFamily="82" charset="0"/>
              </a:rPr>
              <a:t>10.B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sk-SK" dirty="0" smtClean="0">
                <a:latin typeface="Broadway" pitchFamily="82" charset="0"/>
              </a:rPr>
              <a:t>11.A</a:t>
            </a:r>
          </a:p>
          <a:p>
            <a:pPr>
              <a:buFont typeface="Wingdings" pitchFamily="2" charset="2"/>
              <a:buChar char="v"/>
            </a:pPr>
            <a:r>
              <a:rPr lang="sk-SK" dirty="0" smtClean="0">
                <a:latin typeface="Broadway" pitchFamily="82" charset="0"/>
              </a:rPr>
              <a:t>12.B</a:t>
            </a:r>
          </a:p>
          <a:p>
            <a:pPr>
              <a:buFont typeface="Wingdings" pitchFamily="2" charset="2"/>
              <a:buChar char="v"/>
            </a:pPr>
            <a:r>
              <a:rPr lang="sk-SK" dirty="0" smtClean="0">
                <a:latin typeface="Broadway" pitchFamily="82" charset="0"/>
              </a:rPr>
              <a:t>13.D</a:t>
            </a:r>
          </a:p>
          <a:p>
            <a:pPr>
              <a:buFont typeface="Wingdings" pitchFamily="2" charset="2"/>
              <a:buChar char="v"/>
            </a:pPr>
            <a:r>
              <a:rPr lang="sk-SK" dirty="0" smtClean="0">
                <a:latin typeface="Broadway" pitchFamily="82" charset="0"/>
              </a:rPr>
              <a:t>14.B</a:t>
            </a:r>
          </a:p>
          <a:p>
            <a:pPr>
              <a:buFont typeface="Wingdings" pitchFamily="2" charset="2"/>
              <a:buChar char="v"/>
            </a:pPr>
            <a:r>
              <a:rPr lang="sk-SK" dirty="0" smtClean="0">
                <a:latin typeface="Broadway" pitchFamily="82" charset="0"/>
              </a:rPr>
              <a:t>15.C</a:t>
            </a:r>
          </a:p>
          <a:p>
            <a:pPr>
              <a:buFont typeface="Wingdings" pitchFamily="2" charset="2"/>
              <a:buChar char="v"/>
            </a:pPr>
            <a:r>
              <a:rPr lang="sk-SK" dirty="0" smtClean="0">
                <a:latin typeface="Broadway" pitchFamily="82" charset="0"/>
              </a:rPr>
              <a:t>16.B</a:t>
            </a:r>
          </a:p>
          <a:p>
            <a:pPr>
              <a:buFont typeface="Wingdings" pitchFamily="2" charset="2"/>
              <a:buChar char="v"/>
            </a:pPr>
            <a:r>
              <a:rPr lang="sk-SK" dirty="0" smtClean="0">
                <a:latin typeface="Broadway" pitchFamily="82" charset="0"/>
              </a:rPr>
              <a:t>17.A</a:t>
            </a:r>
          </a:p>
          <a:p>
            <a:pPr>
              <a:buFont typeface="Wingdings" pitchFamily="2" charset="2"/>
              <a:buChar char="v"/>
            </a:pPr>
            <a:r>
              <a:rPr lang="sk-SK" dirty="0" smtClean="0">
                <a:latin typeface="Broadway" pitchFamily="82" charset="0"/>
              </a:rPr>
              <a:t>18.A</a:t>
            </a:r>
          </a:p>
          <a:p>
            <a:pPr>
              <a:buFont typeface="Wingdings" pitchFamily="2" charset="2"/>
              <a:buChar char="v"/>
            </a:pPr>
            <a:r>
              <a:rPr lang="sk-SK" dirty="0" smtClean="0">
                <a:latin typeface="Broadway" pitchFamily="82" charset="0"/>
              </a:rPr>
              <a:t>19.C</a:t>
            </a:r>
          </a:p>
        </p:txBody>
      </p:sp>
    </p:spTree>
  </p:cSld>
  <p:clrMapOvr>
    <a:masterClrMapping/>
  </p:clrMapOvr>
  <p:transition spd="slow">
    <p:strips dir="l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itchFamily="82" charset="0"/>
              </a:rPr>
              <a:t>Ď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itchFamily="82" charset="0"/>
              </a:rPr>
              <a:t>akujeme za vašu pozornos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itchFamily="82" charset="0"/>
              </a:rPr>
              <a:t>ť a snahu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itchFamily="82" charset="0"/>
              </a:rPr>
              <a:t> </a:t>
            </a:r>
            <a:b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itchFamily="82" charset="0"/>
              </a:rPr>
            </a:br>
            <a:r>
              <a:rPr lang="sk-SK" dirty="0" smtClean="0">
                <a:latin typeface="Broadway" pitchFamily="82" charset="0"/>
                <a:sym typeface="Wingdings" pitchFamily="2" charset="2"/>
              </a:rPr>
              <a:t></a:t>
            </a:r>
            <a:endParaRPr lang="sk-SK" dirty="0">
              <a:latin typeface="Broadway" pitchFamily="82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3789040"/>
            <a:ext cx="7088832" cy="1849760"/>
          </a:xfrm>
        </p:spPr>
        <p:txBody>
          <a:bodyPr>
            <a:normAutofit/>
          </a:bodyPr>
          <a:lstStyle/>
          <a:p>
            <a:endParaRPr lang="sk-SK" dirty="0" smtClean="0"/>
          </a:p>
          <a:p>
            <a:endParaRPr lang="sk-SK" sz="2600" dirty="0" smtClean="0">
              <a:solidFill>
                <a:schemeClr val="tx1"/>
              </a:solidFill>
              <a:latin typeface="Broadway" pitchFamily="82" charset="0"/>
            </a:endParaRPr>
          </a:p>
          <a:p>
            <a:pPr algn="l">
              <a:buFont typeface="Wingdings" pitchFamily="2" charset="2"/>
              <a:buChar char="v"/>
            </a:pPr>
            <a:r>
              <a:rPr lang="sk-SK" sz="2000" dirty="0" smtClean="0">
                <a:solidFill>
                  <a:schemeClr val="tx1"/>
                </a:solidFill>
                <a:latin typeface="Broadway" pitchFamily="82" charset="0"/>
              </a:rPr>
              <a:t> Zdroje: Učebnica Literárnej výchovy pre 8.         </a:t>
            </a:r>
          </a:p>
          <a:p>
            <a:pPr algn="l"/>
            <a:r>
              <a:rPr lang="sk-SK" sz="2000" dirty="0" smtClean="0">
                <a:solidFill>
                  <a:schemeClr val="tx1"/>
                </a:solidFill>
                <a:latin typeface="Broadway" pitchFamily="82" charset="0"/>
              </a:rPr>
              <a:t>ročník ZŠ, internet (</a:t>
            </a:r>
            <a:r>
              <a:rPr lang="sk-SK" sz="2000" dirty="0" err="1" smtClean="0">
                <a:solidFill>
                  <a:schemeClr val="tx1"/>
                </a:solidFill>
                <a:latin typeface="Broadway" pitchFamily="82" charset="0"/>
              </a:rPr>
              <a:t>millionaire</a:t>
            </a:r>
            <a:r>
              <a:rPr lang="sk-SK" sz="2000" dirty="0" smtClean="0">
                <a:solidFill>
                  <a:schemeClr val="tx1"/>
                </a:solidFill>
                <a:latin typeface="Broadway" pitchFamily="82" charset="0"/>
              </a:rPr>
              <a:t> </a:t>
            </a:r>
            <a:r>
              <a:rPr lang="sk-SK" sz="2000" dirty="0" err="1" smtClean="0">
                <a:solidFill>
                  <a:schemeClr val="tx1"/>
                </a:solidFill>
                <a:latin typeface="Broadway" pitchFamily="82" charset="0"/>
              </a:rPr>
              <a:t>ppt</a:t>
            </a:r>
            <a:r>
              <a:rPr lang="sk-SK" sz="2000" dirty="0" smtClean="0">
                <a:solidFill>
                  <a:schemeClr val="tx1"/>
                </a:solidFill>
                <a:latin typeface="Broadway" pitchFamily="82" charset="0"/>
              </a:rPr>
              <a:t>)</a:t>
            </a:r>
            <a:endParaRPr lang="sk-SK" sz="2000" dirty="0">
              <a:solidFill>
                <a:schemeClr val="tx1"/>
              </a:solidFill>
              <a:latin typeface="Broadway" pitchFamily="82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-540567" y="5733256"/>
            <a:ext cx="96845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sk-SK" dirty="0" smtClean="0">
                <a:latin typeface="Broadway" pitchFamily="82" charset="0"/>
              </a:rPr>
              <a:t>Vypracovali: Zuzana </a:t>
            </a:r>
            <a:r>
              <a:rPr lang="sk-SK" dirty="0" err="1" smtClean="0">
                <a:latin typeface="Broadway" pitchFamily="82" charset="0"/>
              </a:rPr>
              <a:t>Balaščáková</a:t>
            </a:r>
            <a:r>
              <a:rPr lang="sk-SK" dirty="0" smtClean="0">
                <a:latin typeface="Broadway" pitchFamily="82" charset="0"/>
              </a:rPr>
              <a:t>, </a:t>
            </a:r>
            <a:r>
              <a:rPr lang="sk-SK" dirty="0" err="1" smtClean="0">
                <a:latin typeface="Broadway" pitchFamily="82" charset="0"/>
              </a:rPr>
              <a:t>Vanesa</a:t>
            </a:r>
            <a:r>
              <a:rPr lang="sk-SK" dirty="0" smtClean="0">
                <a:latin typeface="Broadway" pitchFamily="82" charset="0"/>
              </a:rPr>
              <a:t> </a:t>
            </a:r>
            <a:r>
              <a:rPr lang="sk-SK" dirty="0" err="1" smtClean="0">
                <a:latin typeface="Broadway" pitchFamily="82" charset="0"/>
              </a:rPr>
              <a:t>Fellegiová</a:t>
            </a:r>
            <a:r>
              <a:rPr lang="sk-SK" dirty="0" smtClean="0">
                <a:latin typeface="Broadway" pitchFamily="82" charset="0"/>
              </a:rPr>
              <a:t> , </a:t>
            </a:r>
          </a:p>
          <a:p>
            <a:pPr algn="ctr"/>
            <a:r>
              <a:rPr lang="sk-SK" dirty="0" smtClean="0">
                <a:latin typeface="Broadway" pitchFamily="82" charset="0"/>
              </a:rPr>
              <a:t>Denisa </a:t>
            </a:r>
            <a:r>
              <a:rPr lang="sk-SK" dirty="0" err="1" smtClean="0">
                <a:latin typeface="Broadway" pitchFamily="82" charset="0"/>
              </a:rPr>
              <a:t>Sterančáková</a:t>
            </a:r>
            <a:r>
              <a:rPr lang="sk-SK" dirty="0" smtClean="0">
                <a:latin typeface="Broadway" pitchFamily="82" charset="0"/>
              </a:rPr>
              <a:t> 8.C</a:t>
            </a:r>
            <a:endParaRPr lang="sk-SK" dirty="0">
              <a:latin typeface="Broadway" pitchFamily="82" charset="0"/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ál 10"/>
          <p:cNvSpPr/>
          <p:nvPr/>
        </p:nvSpPr>
        <p:spPr>
          <a:xfrm>
            <a:off x="4572000" y="3861048"/>
            <a:ext cx="151216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vál 12"/>
          <p:cNvSpPr/>
          <p:nvPr/>
        </p:nvSpPr>
        <p:spPr>
          <a:xfrm>
            <a:off x="3059832" y="3861048"/>
            <a:ext cx="151216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BlokTextu 2"/>
          <p:cNvSpPr txBox="1"/>
          <p:nvPr/>
        </p:nvSpPr>
        <p:spPr>
          <a:xfrm>
            <a:off x="1259632" y="1484784"/>
            <a:ext cx="6624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O ktorom autorovi sa hovorí, že bol najsubjektívnejším a najrevolučnejším básnikom Štúrovskej školy ?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1187624" y="479715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Ján Kollár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5004048" y="479715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Ján Smrek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1043608" y="5805264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Janko Kráľ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5508104" y="580526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Ľudovít Štúr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2555776" y="3933056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dirty="0" smtClean="0">
                <a:solidFill>
                  <a:schemeClr val="bg1"/>
                </a:solidFill>
                <a:latin typeface="Broadway" pitchFamily="82" charset="0"/>
              </a:rPr>
              <a:t>50:50       žolík</a:t>
            </a:r>
            <a:endParaRPr lang="sk-SK" sz="2800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2843808" y="836712"/>
            <a:ext cx="36004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roadway" pitchFamily="82" charset="0"/>
              </a:rPr>
              <a:t>1. Otázka </a:t>
            </a:r>
            <a:endParaRPr lang="sk-SK" sz="2800" dirty="0">
              <a:solidFill>
                <a:schemeClr val="tx2">
                  <a:lumMod val="60000"/>
                  <a:lumOff val="40000"/>
                </a:schemeClr>
              </a:solidFill>
              <a:latin typeface="Broadway" pitchFamily="82" charset="0"/>
            </a:endParaRPr>
          </a:p>
        </p:txBody>
      </p:sp>
    </p:spTree>
  </p:cSld>
  <p:clrMapOvr>
    <a:masterClrMapping/>
  </p:clrMapOvr>
  <p:transition spd="slow">
    <p:strips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ál 8"/>
          <p:cNvSpPr/>
          <p:nvPr/>
        </p:nvSpPr>
        <p:spPr>
          <a:xfrm>
            <a:off x="4499992" y="3861048"/>
            <a:ext cx="151216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vál 10"/>
          <p:cNvSpPr/>
          <p:nvPr/>
        </p:nvSpPr>
        <p:spPr>
          <a:xfrm>
            <a:off x="2915816" y="3861048"/>
            <a:ext cx="151216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BlokTextu 2"/>
          <p:cNvSpPr txBox="1"/>
          <p:nvPr/>
        </p:nvSpPr>
        <p:spPr>
          <a:xfrm>
            <a:off x="1115616" y="1916832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Čo je to sylabický veršový systém ?</a:t>
            </a:r>
            <a:endParaRPr lang="sk-SK" sz="2400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115616" y="4725144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verše, ktoré sa rovnajú 1 myšlienke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4932040" y="4725144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verše, ktoré sú nepravidelné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971600" y="5733256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>
                <a:solidFill>
                  <a:schemeClr val="bg1"/>
                </a:solidFill>
                <a:latin typeface="Broadway" pitchFamily="82" charset="0"/>
              </a:rPr>
              <a:t>v</a:t>
            </a:r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erše, v ktorých sa opakujú slová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5148064" y="5733256"/>
            <a:ext cx="2699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>
                <a:solidFill>
                  <a:schemeClr val="bg1"/>
                </a:solidFill>
                <a:latin typeface="Broadway" pitchFamily="82" charset="0"/>
              </a:rPr>
              <a:t>v</a:t>
            </a:r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erše s rovnakým počtom slabík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2411760" y="3933056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dirty="0" smtClean="0">
                <a:solidFill>
                  <a:schemeClr val="bg1"/>
                </a:solidFill>
                <a:latin typeface="Broadway" pitchFamily="82" charset="0"/>
              </a:rPr>
              <a:t>50:50      žolík     </a:t>
            </a:r>
            <a:endParaRPr lang="sk-SK" sz="2800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2483768" y="980728"/>
            <a:ext cx="4392488" cy="52322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sk-SK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roadway" pitchFamily="82" charset="0"/>
              </a:rPr>
              <a:t>2. Otázka </a:t>
            </a:r>
            <a:endParaRPr lang="sk-SK" sz="2800" dirty="0">
              <a:solidFill>
                <a:schemeClr val="tx2">
                  <a:lumMod val="60000"/>
                  <a:lumOff val="40000"/>
                </a:schemeClr>
              </a:solidFill>
              <a:latin typeface="Broadway" pitchFamily="82" charset="0"/>
            </a:endParaRPr>
          </a:p>
        </p:txBody>
      </p:sp>
    </p:spTree>
  </p:cSld>
  <p:clrMapOvr>
    <a:masterClrMapping/>
  </p:clrMapOvr>
  <p:transition spd="slow">
    <p:strips dir="r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ál 10"/>
          <p:cNvSpPr/>
          <p:nvPr/>
        </p:nvSpPr>
        <p:spPr>
          <a:xfrm>
            <a:off x="4499992" y="3861048"/>
            <a:ext cx="151216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vál 8"/>
          <p:cNvSpPr/>
          <p:nvPr/>
        </p:nvSpPr>
        <p:spPr>
          <a:xfrm>
            <a:off x="2987824" y="3861048"/>
            <a:ext cx="151216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BlokTextu 2"/>
          <p:cNvSpPr txBox="1"/>
          <p:nvPr/>
        </p:nvSpPr>
        <p:spPr>
          <a:xfrm>
            <a:off x="1043608" y="1772816"/>
            <a:ext cx="698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Ktorá</a:t>
            </a:r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 </a:t>
            </a:r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pieseň patrí k ľudovej ľúbostnej poézií ?</a:t>
            </a:r>
            <a:endParaRPr lang="sk-SK" sz="2400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187624" y="479715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Pieseň  piesní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115616" y="580526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Láska, bože, láska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5148064" y="479715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Slávy dcéra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5148064" y="580526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Rozlúčenie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3131840" y="3933056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>
                <a:solidFill>
                  <a:schemeClr val="bg1"/>
                </a:solidFill>
                <a:latin typeface="Broadway" pitchFamily="82" charset="0"/>
              </a:rPr>
              <a:t>50:50      žolík</a:t>
            </a:r>
            <a:endParaRPr lang="sk-SK" sz="2800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3420551" y="980728"/>
            <a:ext cx="2163477" cy="523220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 algn="ctr"/>
            <a:r>
              <a:rPr lang="sk-SK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roadway" pitchFamily="82" charset="0"/>
              </a:rPr>
              <a:t>3. Otázka </a:t>
            </a:r>
            <a:endParaRPr lang="sk-SK" sz="2800" dirty="0">
              <a:solidFill>
                <a:schemeClr val="tx2">
                  <a:lumMod val="60000"/>
                  <a:lumOff val="40000"/>
                </a:schemeClr>
              </a:solidFill>
              <a:latin typeface="Broadway" pitchFamily="82" charset="0"/>
            </a:endParaRPr>
          </a:p>
        </p:txBody>
      </p:sp>
    </p:spTree>
  </p:cSld>
  <p:clrMapOvr>
    <a:masterClrMapping/>
  </p:clrMapOvr>
  <p:transition spd="slow">
    <p:strips dir="r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187624" y="1916832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 err="1" smtClean="0">
                <a:solidFill>
                  <a:schemeClr val="bg1"/>
                </a:solidFill>
                <a:latin typeface="Broadway" pitchFamily="82" charset="0"/>
              </a:rPr>
              <a:t>Rainer</a:t>
            </a:r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 Maria </a:t>
            </a:r>
            <a:r>
              <a:rPr lang="sk-SK" sz="2400" dirty="0" err="1" smtClean="0">
                <a:solidFill>
                  <a:schemeClr val="bg1"/>
                </a:solidFill>
                <a:latin typeface="Broadway" pitchFamily="82" charset="0"/>
              </a:rPr>
              <a:t>Rilke</a:t>
            </a:r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 písal aj temné , spirituálne básne a preto ho volali aj ?</a:t>
            </a:r>
            <a:endParaRPr lang="sk-SK" sz="2400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259632" y="4869160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najsladší  básnik</a:t>
            </a:r>
            <a:endParaRPr lang="sk-SK" dirty="0">
              <a:latin typeface="Broadway" pitchFamily="82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5580112" y="486916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básnik smútku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1475656" y="580526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najstarší básnik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5148064" y="580526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mágom senzibility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8" name="Ovál 7"/>
          <p:cNvSpPr/>
          <p:nvPr/>
        </p:nvSpPr>
        <p:spPr>
          <a:xfrm>
            <a:off x="2915816" y="3861048"/>
            <a:ext cx="151216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9" name="Ovál 8"/>
          <p:cNvSpPr/>
          <p:nvPr/>
        </p:nvSpPr>
        <p:spPr>
          <a:xfrm>
            <a:off x="4427984" y="3861048"/>
            <a:ext cx="151216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BlokTextu 9"/>
          <p:cNvSpPr txBox="1"/>
          <p:nvPr/>
        </p:nvSpPr>
        <p:spPr>
          <a:xfrm>
            <a:off x="3131840" y="4005064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50:50         žolík</a:t>
            </a:r>
            <a:endParaRPr lang="sk-SK" sz="2400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3420551" y="980728"/>
            <a:ext cx="2163477" cy="523220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 algn="ctr"/>
            <a:r>
              <a:rPr lang="sk-SK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roadway" pitchFamily="82" charset="0"/>
              </a:rPr>
              <a:t>4. Otázka </a:t>
            </a:r>
            <a:endParaRPr lang="sk-SK" sz="2800" dirty="0">
              <a:solidFill>
                <a:schemeClr val="tx2">
                  <a:lumMod val="60000"/>
                  <a:lumOff val="40000"/>
                </a:schemeClr>
              </a:solidFill>
              <a:latin typeface="Broadway" pitchFamily="82" charset="0"/>
            </a:endParaRPr>
          </a:p>
        </p:txBody>
      </p:sp>
    </p:spTree>
  </p:cSld>
  <p:clrMapOvr>
    <a:masterClrMapping/>
  </p:clrMapOvr>
  <p:transition spd="slow">
    <p:strips dir="l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547664" y="1988840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Kto napísal dielo ,, Moja pieseň“ ?</a:t>
            </a:r>
            <a:endParaRPr lang="sk-SK" sz="2400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1403648" y="486916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Janko Kráľ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403648" y="587727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Andrej </a:t>
            </a:r>
            <a:r>
              <a:rPr lang="sk-SK" dirty="0" err="1" smtClean="0">
                <a:solidFill>
                  <a:schemeClr val="bg1"/>
                </a:solidFill>
                <a:latin typeface="Broadway" pitchFamily="82" charset="0"/>
              </a:rPr>
              <a:t>Sládkovič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5292080" y="486916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Alexander </a:t>
            </a:r>
            <a:r>
              <a:rPr lang="sk-SK" dirty="0" err="1" smtClean="0">
                <a:solidFill>
                  <a:schemeClr val="bg1"/>
                </a:solidFill>
                <a:latin typeface="Broadway" pitchFamily="82" charset="0"/>
              </a:rPr>
              <a:t>Puškin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5508104" y="587727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Ján Smrek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7" name="Ovál 6"/>
          <p:cNvSpPr/>
          <p:nvPr/>
        </p:nvSpPr>
        <p:spPr>
          <a:xfrm>
            <a:off x="4572000" y="3861048"/>
            <a:ext cx="151216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vál 7"/>
          <p:cNvSpPr/>
          <p:nvPr/>
        </p:nvSpPr>
        <p:spPr>
          <a:xfrm>
            <a:off x="3059832" y="3861048"/>
            <a:ext cx="151216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3275856" y="4005064"/>
            <a:ext cx="2558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50:50         žolík</a:t>
            </a:r>
            <a:endParaRPr lang="sk-SK" sz="2400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3420551" y="980728"/>
            <a:ext cx="2163477" cy="523220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 algn="ctr"/>
            <a:r>
              <a:rPr lang="sk-SK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roadway" pitchFamily="82" charset="0"/>
              </a:rPr>
              <a:t>5. Otázka </a:t>
            </a:r>
            <a:endParaRPr lang="sk-SK" sz="2800" dirty="0">
              <a:solidFill>
                <a:schemeClr val="tx2">
                  <a:lumMod val="60000"/>
                  <a:lumOff val="40000"/>
                </a:schemeClr>
              </a:solidFill>
              <a:latin typeface="Broadway" pitchFamily="82" charset="0"/>
            </a:endParaRPr>
          </a:p>
        </p:txBody>
      </p:sp>
    </p:spTree>
  </p:cSld>
  <p:clrMapOvr>
    <a:masterClrMapping/>
  </p:clrMapOvr>
  <p:transition spd="slow">
    <p:strips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971600" y="1772816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Z </a:t>
            </a:r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okolia ktorého mesta </a:t>
            </a:r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pochádza pieseň ,,Sivé oči, sivé, </a:t>
            </a:r>
            <a:r>
              <a:rPr lang="sk-SK" sz="2400" dirty="0" err="1" smtClean="0">
                <a:solidFill>
                  <a:schemeClr val="bg1"/>
                </a:solidFill>
                <a:latin typeface="Broadway" pitchFamily="82" charset="0"/>
              </a:rPr>
              <a:t>jako</a:t>
            </a:r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 tá mrákava“?</a:t>
            </a:r>
            <a:endParaRPr lang="sk-SK" sz="2400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1403648" y="486916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Nitra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5580112" y="486916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Zvolen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331640" y="580526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Košice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5436096" y="587727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Trnava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7" name="Ovál 6"/>
          <p:cNvSpPr/>
          <p:nvPr/>
        </p:nvSpPr>
        <p:spPr>
          <a:xfrm>
            <a:off x="4572000" y="3861048"/>
            <a:ext cx="151216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vál 7"/>
          <p:cNvSpPr/>
          <p:nvPr/>
        </p:nvSpPr>
        <p:spPr>
          <a:xfrm>
            <a:off x="3059832" y="3861048"/>
            <a:ext cx="151216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BlokTextu 8"/>
          <p:cNvSpPr txBox="1"/>
          <p:nvPr/>
        </p:nvSpPr>
        <p:spPr>
          <a:xfrm>
            <a:off x="3347864" y="4005064"/>
            <a:ext cx="2404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50:50       žolík</a:t>
            </a:r>
            <a:endParaRPr lang="sk-SK" sz="2400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3492559" y="1052736"/>
            <a:ext cx="2163477" cy="523220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 algn="ctr"/>
            <a:r>
              <a:rPr lang="sk-SK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roadway" pitchFamily="82" charset="0"/>
              </a:rPr>
              <a:t>6. Otázka </a:t>
            </a:r>
            <a:endParaRPr lang="sk-SK" sz="2800" dirty="0">
              <a:solidFill>
                <a:schemeClr val="tx2">
                  <a:lumMod val="60000"/>
                  <a:lumOff val="40000"/>
                </a:schemeClr>
              </a:solidFill>
              <a:latin typeface="Broadway" pitchFamily="82" charset="0"/>
            </a:endParaRPr>
          </a:p>
        </p:txBody>
      </p:sp>
    </p:spTree>
  </p:cSld>
  <p:clrMapOvr>
    <a:masterClrMapping/>
  </p:clrMapOvr>
  <p:transition spd="slow">
    <p:strips dir="r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878915" y="1844824"/>
            <a:ext cx="73993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Keď sa autor stotožňuje s hlavným hrdinom </a:t>
            </a:r>
          </a:p>
          <a:p>
            <a:pPr algn="ctr"/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v lyrických </a:t>
            </a:r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básňach, </a:t>
            </a:r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hovoríme o epickom </a:t>
            </a:r>
          </a:p>
          <a:p>
            <a:pPr algn="ctr"/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hrdinovi?</a:t>
            </a:r>
            <a:endParaRPr lang="sk-SK" sz="2400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1979712" y="486916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áno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6156176" y="4869160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chemeClr val="bg1"/>
                </a:solidFill>
                <a:latin typeface="Broadway" pitchFamily="82" charset="0"/>
              </a:rPr>
              <a:t>nie</a:t>
            </a:r>
            <a:endParaRPr lang="sk-SK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-180528" y="5517232"/>
            <a:ext cx="9324528" cy="19442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6" name="Ovál 5"/>
          <p:cNvSpPr/>
          <p:nvPr/>
        </p:nvSpPr>
        <p:spPr>
          <a:xfrm>
            <a:off x="4572000" y="3861048"/>
            <a:ext cx="151216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vál 6"/>
          <p:cNvSpPr/>
          <p:nvPr/>
        </p:nvSpPr>
        <p:spPr>
          <a:xfrm>
            <a:off x="3059832" y="3861048"/>
            <a:ext cx="151216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BlokTextu 7"/>
          <p:cNvSpPr txBox="1"/>
          <p:nvPr/>
        </p:nvSpPr>
        <p:spPr>
          <a:xfrm>
            <a:off x="3203848" y="4005064"/>
            <a:ext cx="2558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>
                <a:solidFill>
                  <a:schemeClr val="bg1"/>
                </a:solidFill>
                <a:latin typeface="Broadway" pitchFamily="82" charset="0"/>
              </a:rPr>
              <a:t>50:50         žolík</a:t>
            </a:r>
            <a:endParaRPr lang="sk-SK" sz="2400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3430907" y="980728"/>
            <a:ext cx="2142766" cy="523220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 algn="ctr"/>
            <a:r>
              <a:rPr lang="sk-SK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roadway" pitchFamily="82" charset="0"/>
              </a:rPr>
              <a:t>7. Otázka </a:t>
            </a:r>
            <a:endParaRPr lang="sk-SK" sz="2800" dirty="0">
              <a:solidFill>
                <a:schemeClr val="tx2">
                  <a:lumMod val="60000"/>
                  <a:lumOff val="40000"/>
                </a:schemeClr>
              </a:solidFill>
              <a:latin typeface="Broadway" pitchFamily="82" charset="0"/>
            </a:endParaRPr>
          </a:p>
        </p:txBody>
      </p:sp>
    </p:spTree>
  </p:cSld>
  <p:clrMapOvr>
    <a:masterClrMapping/>
  </p:clrMapOvr>
  <p:transition spd="slow">
    <p:strips dir="r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502</Words>
  <Application>Microsoft Office PowerPoint</Application>
  <PresentationFormat>Prezentácia na obrazovke (4:3)</PresentationFormat>
  <Paragraphs>166</Paragraphs>
  <Slides>23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23</vt:i4>
      </vt:variant>
    </vt:vector>
  </HeadingPairs>
  <TitlesOfParts>
    <vt:vector size="24" baseType="lpstr">
      <vt:lpstr>Motív Office</vt:lpstr>
      <vt:lpstr>Milionár</vt:lpstr>
      <vt:lpstr>Indície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Odpovede</vt:lpstr>
      <vt:lpstr>Ďakujeme za vašu pozornosť a snahu  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Toshiba-User</dc:creator>
  <cp:lastModifiedBy>Učebňa SJL</cp:lastModifiedBy>
  <cp:revision>47</cp:revision>
  <dcterms:created xsi:type="dcterms:W3CDTF">2017-03-10T16:40:53Z</dcterms:created>
  <dcterms:modified xsi:type="dcterms:W3CDTF">2017-04-07T09:55:57Z</dcterms:modified>
</cp:coreProperties>
</file>